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embeddedFontLst>
    <p:embeddedFont>
      <p:font typeface="Arimo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BDDF1916-CAAD-4A53-8904-58F531C15A7B}">
  <a:tblStyle styleId="{BDDF1916-CAAD-4A53-8904-58F531C15A7B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Arimo-regular.fntdata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26" Type="http://schemas.openxmlformats.org/officeDocument/2006/relationships/font" Target="fonts/Arimo-italic.fntdata"/><Relationship Id="rId25" Type="http://schemas.openxmlformats.org/officeDocument/2006/relationships/font" Target="fonts/Arimo-bold.fntdata"/><Relationship Id="rId27" Type="http://schemas.openxmlformats.org/officeDocument/2006/relationships/font" Target="fonts/Arimo-boldItalic.fntdata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4" name="Shape 154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5" name="Shape 155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6" name="Shape 156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4398962" y="9555161"/>
            <a:ext cx="3363899" cy="493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2" name="Shape 172"/>
          <p:cNvSpPr txBox="1"/>
          <p:nvPr/>
        </p:nvSpPr>
        <p:spPr>
          <a:xfrm>
            <a:off x="4398962" y="9555161"/>
            <a:ext cx="3365399" cy="4953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3" name="Shape 173"/>
          <p:cNvSpPr txBox="1"/>
          <p:nvPr/>
        </p:nvSpPr>
        <p:spPr>
          <a:xfrm>
            <a:off x="4398962" y="9555161"/>
            <a:ext cx="3367199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4" name="Shape 174"/>
          <p:cNvSpPr txBox="1"/>
          <p:nvPr/>
        </p:nvSpPr>
        <p:spPr>
          <a:xfrm>
            <a:off x="4398962" y="9555161"/>
            <a:ext cx="3368699" cy="49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75" name="Shape 175"/>
          <p:cNvSpPr/>
          <p:nvPr>
            <p:ph idx="2" type="sldImg"/>
          </p:nvPr>
        </p:nvSpPr>
        <p:spPr>
          <a:xfrm>
            <a:off x="1371600" y="763587"/>
            <a:ext cx="5029200" cy="37719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777875" y="4776787"/>
            <a:ext cx="6218100" cy="452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Zach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6 min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Pete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6"/>
            <a:ext cx="8520600" cy="27369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 rot="5400000">
            <a:off x="5313375" y="2757600"/>
            <a:ext cx="4673700" cy="20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 rot="5400000">
            <a:off x="1127050" y="777899"/>
            <a:ext cx="4673700" cy="601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 rot="5400000">
            <a:off x="2309025" y="-246787"/>
            <a:ext cx="4516500" cy="82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78" name="Shape 7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457200" y="1604962"/>
            <a:ext cx="4033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2" type="body"/>
          </p:nvPr>
        </p:nvSpPr>
        <p:spPr>
          <a:xfrm>
            <a:off x="4643437" y="1604962"/>
            <a:ext cx="40338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457200" y="1604962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 rot="5400000">
            <a:off x="5406975" y="2130600"/>
            <a:ext cx="5248500" cy="22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 rot="5400000">
            <a:off x="915850" y="-1499"/>
            <a:ext cx="5248500" cy="6470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2209725" y="-457050"/>
            <a:ext cx="4486500" cy="81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5" name="Shape 12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575050" y="273050"/>
            <a:ext cx="5111700" cy="58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3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9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457200" y="274637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457200" y="1535112"/>
            <a:ext cx="40401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3" type="body"/>
          </p:nvPr>
        </p:nvSpPr>
        <p:spPr>
          <a:xfrm>
            <a:off x="4645025" y="1535112"/>
            <a:ext cx="4041900" cy="639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1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1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1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1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38" name="Shape 138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381000" y="1371600"/>
            <a:ext cx="39957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4529137" y="1371600"/>
            <a:ext cx="39957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81000" y="1371600"/>
            <a:ext cx="81438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" type="subTitle"/>
          </p:nvPr>
        </p:nvSpPr>
        <p:spPr>
          <a:xfrm>
            <a:off x="1371600" y="3886200"/>
            <a:ext cx="6400800" cy="17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rgbClr val="000000"/>
              </a:buClr>
              <a:buFont typeface="Times New Roman"/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Font typeface="Times New Roman"/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Clr>
                <a:srgbClr val="000000"/>
              </a:buClr>
              <a:buFont typeface="Times New Roman"/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27432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32004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3657600" marR="0" rtl="0" algn="ctr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Clr>
                <a:srgbClr val="000000"/>
              </a:buClr>
              <a:buFont typeface="Times New Roman"/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19.xml"/><Relationship Id="rId1" Type="http://schemas.openxmlformats.org/officeDocument/2006/relationships/image" Target="../media/image6.jpg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" Type="http://schemas.openxmlformats.org/officeDocument/2006/relationships/image" Target="../media/image5.jpg"/><Relationship Id="rId2" Type="http://schemas.openxmlformats.org/officeDocument/2006/relationships/image" Target="../media/image3.jp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6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" name="Shape 52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3" name="Shape 5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8382000" y="6172200"/>
            <a:ext cx="609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57" name="Shape 57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58" name="Shape 58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59" name="Shape 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133600" y="2632075"/>
            <a:ext cx="3200400" cy="31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/>
        </p:nvSpPr>
        <p:spPr>
          <a:xfrm>
            <a:off x="1676400" y="830262"/>
            <a:ext cx="1219200" cy="4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Shape 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65" name="Shape 65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1143000" y="1447800"/>
            <a:ext cx="6848400" cy="113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457200" y="1604962"/>
            <a:ext cx="8220000" cy="45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sp>
        <p:nvSpPr>
          <p:cNvPr id="68" name="Shape 68"/>
          <p:cNvSpPr txBox="1"/>
          <p:nvPr/>
        </p:nvSpPr>
        <p:spPr>
          <a:xfrm>
            <a:off x="6557961" y="6172200"/>
            <a:ext cx="25098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Advisor: Professor Hollot</a:t>
            </a: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/>
        </p:nvSpPr>
        <p:spPr>
          <a:xfrm>
            <a:off x="6156325" y="5943600"/>
            <a:ext cx="30132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Shape 107"/>
          <p:cNvCxnSpPr/>
          <p:nvPr/>
        </p:nvCxnSpPr>
        <p:spPr>
          <a:xfrm>
            <a:off x="0" y="12192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108" name="Shape 10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114300"/>
            <a:ext cx="25923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096000"/>
            <a:ext cx="9144000" cy="77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8382000" y="6172200"/>
            <a:ext cx="6096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fld id="{00000000-1234-1234-1234-123412341234}" type="slidenum"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</a:p>
        </p:txBody>
      </p:sp>
      <p:sp>
        <p:nvSpPr>
          <p:cNvPr id="112" name="Shape 112"/>
          <p:cNvSpPr txBox="1"/>
          <p:nvPr/>
        </p:nvSpPr>
        <p:spPr>
          <a:xfrm>
            <a:off x="163511" y="6172200"/>
            <a:ext cx="4824300" cy="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275" lIns="90350" rIns="90350" tIns="4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4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Department of Electrical and Computer Engineering</a:t>
            </a:r>
          </a:p>
        </p:txBody>
      </p:sp>
      <p:cxnSp>
        <p:nvCxnSpPr>
          <p:cNvPr id="113" name="Shape 113"/>
          <p:cNvCxnSpPr/>
          <p:nvPr/>
        </p:nvCxnSpPr>
        <p:spPr>
          <a:xfrm>
            <a:off x="0" y="6096000"/>
            <a:ext cx="9144000" cy="1500"/>
          </a:xfrm>
          <a:prstGeom prst="straightConnector1">
            <a:avLst/>
          </a:prstGeom>
          <a:noFill/>
          <a:ln cap="sq" cmpd="sng" w="126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4" name="Shape 114"/>
          <p:cNvSpPr txBox="1"/>
          <p:nvPr>
            <p:ph type="title"/>
          </p:nvPr>
        </p:nvSpPr>
        <p:spPr>
          <a:xfrm>
            <a:off x="304800" y="609600"/>
            <a:ext cx="8829600" cy="5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1pPr>
            <a:lvl2pPr indent="0" lvl="1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2pPr>
            <a:lvl3pPr indent="0" lvl="2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3pPr>
            <a:lvl4pPr indent="0" lvl="3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4pPr>
            <a:lvl5pPr indent="0" lvl="4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6pPr>
            <a:lvl7pPr indent="-228600" lvl="6" marL="29718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7pPr>
            <a:lvl8pPr indent="-228600" lvl="7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8pPr>
            <a:lvl9pPr indent="-228600" lvl="8" marL="3886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81000" y="1371600"/>
            <a:ext cx="8143800" cy="4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None/>
              <a:defRPr b="0" i="0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285750" lvl="1" marL="742950" marR="0" rtl="0" algn="l">
              <a:lnSpc>
                <a:spcPct val="101000"/>
              </a:lnSpc>
              <a:spcBef>
                <a:spcPts val="0"/>
              </a:spcBef>
              <a:spcAft>
                <a:spcPts val="113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228600" lvl="2" marL="1143000" marR="0" rtl="0" algn="l">
              <a:lnSpc>
                <a:spcPct val="101000"/>
              </a:lnSpc>
              <a:spcBef>
                <a:spcPts val="0"/>
              </a:spcBef>
              <a:spcAft>
                <a:spcPts val="850"/>
              </a:spcAft>
              <a:buNone/>
              <a:defRPr b="0" i="0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228600" lvl="3" marL="1600200" marR="0" rtl="0" algn="l">
              <a:lnSpc>
                <a:spcPct val="101000"/>
              </a:lnSpc>
              <a:spcBef>
                <a:spcPts val="0"/>
              </a:spcBef>
              <a:spcAft>
                <a:spcPts val="575"/>
              </a:spcAft>
              <a:buNone/>
              <a:defRPr b="0" i="0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228600" lvl="4" marL="20574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228600" lvl="5" marL="25146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-228600" lvl="6" marL="29718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-228600" lvl="7" marL="34290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-228600" lvl="8" marL="3886200" marR="0" rtl="0" algn="l">
              <a:lnSpc>
                <a:spcPct val="101000"/>
              </a:lnSpc>
              <a:spcBef>
                <a:spcPts val="0"/>
              </a:spcBef>
              <a:spcAft>
                <a:spcPts val="288"/>
              </a:spcAft>
              <a:buNone/>
              <a:defRPr b="0" i="0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.png"/><Relationship Id="rId5" Type="http://schemas.openxmlformats.org/officeDocument/2006/relationships/image" Target="../media/image16.jp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/>
        </p:nvSpPr>
        <p:spPr>
          <a:xfrm>
            <a:off x="1767900" y="2403000"/>
            <a:ext cx="56082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Granny Copter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3200">
                <a:latin typeface="Verdana"/>
                <a:ea typeface="Verdana"/>
                <a:cs typeface="Verdana"/>
                <a:sym typeface="Verdana"/>
              </a:rPr>
              <a:t>April 24, 2017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 sz="32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63500" y="-893762"/>
            <a:ext cx="24669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 txBox="1"/>
          <p:nvPr/>
        </p:nvSpPr>
        <p:spPr>
          <a:xfrm>
            <a:off x="63500" y="-877887"/>
            <a:ext cx="250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 txBox="1"/>
          <p:nvPr/>
        </p:nvSpPr>
        <p:spPr>
          <a:xfrm>
            <a:off x="9096375" y="233362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 txBox="1"/>
          <p:nvPr/>
        </p:nvSpPr>
        <p:spPr>
          <a:xfrm>
            <a:off x="155575" y="103186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414337" y="1581150"/>
            <a:ext cx="18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 txBox="1"/>
          <p:nvPr/>
        </p:nvSpPr>
        <p:spPr>
          <a:xfrm>
            <a:off x="673100" y="1619250"/>
            <a:ext cx="18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/>
          <p:nvPr/>
        </p:nvSpPr>
        <p:spPr>
          <a:xfrm>
            <a:off x="2889250" y="6440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524150" y="6133100"/>
            <a:ext cx="24669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169" name="Shape 169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Final Project Review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Autonomous Flight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405300" y="1613250"/>
            <a:ext cx="8333400" cy="40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Auto takeoff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GPS Waypoints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Precision Landing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Return to Launch</a:t>
            </a:r>
          </a:p>
        </p:txBody>
      </p:sp>
      <p:pic>
        <p:nvPicPr>
          <p:cNvPr id="254" name="Shape 2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5849" y="2486150"/>
            <a:ext cx="5096225" cy="28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Cost</a:t>
            </a:r>
          </a:p>
        </p:txBody>
      </p:sp>
      <p:graphicFrame>
        <p:nvGraphicFramePr>
          <p:cNvPr id="260" name="Shape 260"/>
          <p:cNvGraphicFramePr/>
          <p:nvPr/>
        </p:nvGraphicFramePr>
        <p:xfrm>
          <a:off x="241900" y="128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{BDDF1916-CAAD-4A53-8904-58F531C15A7B}</a:tableStyleId>
              </a:tblPr>
              <a:tblGrid>
                <a:gridCol w="3133675"/>
                <a:gridCol w="2639800"/>
                <a:gridCol w="2886725"/>
              </a:tblGrid>
              <a:tr h="7655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Part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Development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Production(1000)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16709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Drone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-Motors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-Hexa-copter Frame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-Speed Controller</a:t>
                      </a:r>
                    </a:p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-Propellers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$223.23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$167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56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Gripper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$13.34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76037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Raspberry Pi 3 Model B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$39.99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$37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56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PCB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$70.00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Cost</a:t>
            </a:r>
          </a:p>
        </p:txBody>
      </p:sp>
      <p:graphicFrame>
        <p:nvGraphicFramePr>
          <p:cNvPr id="266" name="Shape 266"/>
          <p:cNvGraphicFramePr/>
          <p:nvPr/>
        </p:nvGraphicFramePr>
        <p:xfrm>
          <a:off x="184175" y="130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{BDDF1916-CAAD-4A53-8904-58F531C15A7B}</a:tableStyleId>
              </a:tblPr>
              <a:tblGrid>
                <a:gridCol w="3180475"/>
                <a:gridCol w="2679225"/>
                <a:gridCol w="2929825"/>
              </a:tblGrid>
              <a:tr h="770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Pixhawk Flight Controller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Donated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$70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62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Landing Gear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$35.34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$24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62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12V Vacuum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$21.95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770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14V Battery(4s Lipo)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$33.44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$26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62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GPS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Donated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$30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7703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Kingmak Mini HD Camera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$16.99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62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Relay Switch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$12.65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4628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Total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$466.93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2400"/>
                        <a:t>$406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/>
        </p:nvSpPr>
        <p:spPr>
          <a:xfrm>
            <a:off x="237550" y="261510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-1198575" y="4246000"/>
            <a:ext cx="80730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 txBox="1"/>
          <p:nvPr/>
        </p:nvSpPr>
        <p:spPr>
          <a:xfrm>
            <a:off x="187225" y="708275"/>
            <a:ext cx="86595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Vision Guided Landing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881C1C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75" name="Shape 275" title="good quad landing.mpeg"/>
          <p:cNvSpPr/>
          <p:nvPr/>
        </p:nvSpPr>
        <p:spPr>
          <a:xfrm>
            <a:off x="1564125" y="1293250"/>
            <a:ext cx="6234500" cy="467585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/>
        </p:nvSpPr>
        <p:spPr>
          <a:xfrm>
            <a:off x="3478525" y="1613250"/>
            <a:ext cx="5336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81" name="Shape 281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-1198575" y="4246000"/>
            <a:ext cx="80730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3" name="Shape 283"/>
          <p:cNvSpPr txBox="1"/>
          <p:nvPr/>
        </p:nvSpPr>
        <p:spPr>
          <a:xfrm>
            <a:off x="160100" y="473350"/>
            <a:ext cx="62010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GPS Guided Landing</a:t>
            </a:r>
          </a:p>
        </p:txBody>
      </p:sp>
      <p:sp>
        <p:nvSpPr>
          <p:cNvPr id="284" name="Shape 284" title="hex auto takeoff land.mov"/>
          <p:cNvSpPr/>
          <p:nvPr/>
        </p:nvSpPr>
        <p:spPr>
          <a:xfrm>
            <a:off x="1471525" y="1293237"/>
            <a:ext cx="6200949" cy="465072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/>
        </p:nvSpPr>
        <p:spPr>
          <a:xfrm>
            <a:off x="237550" y="261510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291" name="Shape 291"/>
          <p:cNvSpPr txBox="1"/>
          <p:nvPr/>
        </p:nvSpPr>
        <p:spPr>
          <a:xfrm>
            <a:off x="-1198575" y="4246000"/>
            <a:ext cx="8073000" cy="33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 txBox="1"/>
          <p:nvPr/>
        </p:nvSpPr>
        <p:spPr>
          <a:xfrm>
            <a:off x="160100" y="473350"/>
            <a:ext cx="5857200" cy="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Manual Object Pickup</a:t>
            </a:r>
          </a:p>
        </p:txBody>
      </p:sp>
      <p:sp>
        <p:nvSpPr>
          <p:cNvPr id="293" name="Shape 293" title="good quad landing_1.mpeg"/>
          <p:cNvSpPr/>
          <p:nvPr/>
        </p:nvSpPr>
        <p:spPr>
          <a:xfrm>
            <a:off x="1525387" y="1361750"/>
            <a:ext cx="6093225" cy="4569924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/>
        </p:nvSpPr>
        <p:spPr>
          <a:xfrm>
            <a:off x="191025" y="0"/>
            <a:ext cx="4884300" cy="180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Questions or Comments?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272375" y="1494500"/>
            <a:ext cx="8652900" cy="442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0" name="Shape 300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pic>
        <p:nvPicPr>
          <p:cNvPr descr="File:Question mark (black on ..."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19176" y="1494500"/>
            <a:ext cx="3505649" cy="442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5486400" y="3098800"/>
            <a:ext cx="13419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Peter May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CSE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2133600" y="4945066"/>
            <a:ext cx="16731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Noah Smith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5486400" y="4953000"/>
            <a:ext cx="17592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Zachary Roy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EE</a:t>
            </a:r>
          </a:p>
        </p:txBody>
      </p:sp>
      <p:sp>
        <p:nvSpPr>
          <p:cNvPr id="181" name="Shape 181"/>
          <p:cNvSpPr txBox="1"/>
          <p:nvPr/>
        </p:nvSpPr>
        <p:spPr>
          <a:xfrm>
            <a:off x="2133600" y="3098800"/>
            <a:ext cx="2505000" cy="8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b="0" i="0" lang="en" sz="1800" u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Timothy </a:t>
            </a: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MacMannis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en" sz="1800">
                <a:latin typeface="Verdana"/>
                <a:ea typeface="Verdana"/>
                <a:cs typeface="Verdana"/>
                <a:sym typeface="Verdana"/>
              </a:rPr>
              <a:t>CSE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Verdana"/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63500" y="-893762"/>
            <a:ext cx="2466900" cy="184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 txBox="1"/>
          <p:nvPr/>
        </p:nvSpPr>
        <p:spPr>
          <a:xfrm>
            <a:off x="63500" y="-877887"/>
            <a:ext cx="2505000" cy="18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9096375" y="233362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155575" y="103186"/>
            <a:ext cx="184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Shape 186"/>
          <p:cNvSpPr txBox="1"/>
          <p:nvPr/>
        </p:nvSpPr>
        <p:spPr>
          <a:xfrm>
            <a:off x="414337" y="1581150"/>
            <a:ext cx="185700" cy="3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 txBox="1"/>
          <p:nvPr/>
        </p:nvSpPr>
        <p:spPr>
          <a:xfrm>
            <a:off x="673100" y="1619250"/>
            <a:ext cx="185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2889250" y="6440487"/>
            <a:ext cx="185700" cy="352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7312" y="1528659"/>
            <a:ext cx="1565675" cy="156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Shape 1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86400" y="1475121"/>
            <a:ext cx="1565675" cy="1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/>
          <p:nvPr/>
        </p:nvSpPr>
        <p:spPr>
          <a:xfrm>
            <a:off x="6524150" y="6133100"/>
            <a:ext cx="24669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52400" y="545933"/>
            <a:ext cx="8839200" cy="5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1C1C"/>
              </a:buClr>
              <a:buSzPct val="25000"/>
              <a:buFont typeface="Georgia"/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Granny Copter</a:t>
            </a:r>
          </a:p>
        </p:txBody>
      </p:sp>
      <p:pic>
        <p:nvPicPr>
          <p:cNvPr descr="12193759_924688904290976_8621138657414084257_n.jpg" id="193" name="Shape 1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3600" y="3681675"/>
            <a:ext cx="1565674" cy="134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10-17 at 6.33.52 PM.png" id="194" name="Shape 1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76325" y="3676734"/>
            <a:ext cx="947825" cy="1351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61400" y="0"/>
            <a:ext cx="69852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Project Overview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61400" y="1575125"/>
            <a:ext cx="8861100" cy="27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Char char="●"/>
            </a:pPr>
            <a:r>
              <a:rPr lang="en" sz="2400"/>
              <a:t>Use a drone to access objects on the ground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Employ granular jamming to pick up objects of different shapes and orientations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Automatically </a:t>
            </a:r>
            <a:r>
              <a:rPr lang="en" sz="2400">
                <a:solidFill>
                  <a:schemeClr val="dk1"/>
                </a:solidFill>
              </a:rPr>
              <a:t>navigate to objects </a:t>
            </a:r>
            <a:r>
              <a:rPr lang="en" sz="2400"/>
              <a:t>using advanced sensor and software techniques</a:t>
            </a:r>
          </a:p>
        </p:txBody>
      </p:sp>
      <p:sp>
        <p:nvSpPr>
          <p:cNvPr id="201" name="Shape 201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184175" y="0"/>
            <a:ext cx="38667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Project Specifications</a:t>
            </a:r>
          </a:p>
        </p:txBody>
      </p:sp>
      <p:sp>
        <p:nvSpPr>
          <p:cNvPr id="207" name="Shape 207"/>
          <p:cNvSpPr txBox="1"/>
          <p:nvPr/>
        </p:nvSpPr>
        <p:spPr>
          <a:xfrm>
            <a:off x="184175" y="1613200"/>
            <a:ext cx="8699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Find and fly to objects autonomously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Pick up complex shapes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Able to lift up to 5lbs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20 minute flight time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Durable frame</a:t>
            </a:r>
          </a:p>
          <a:p>
            <a:pPr indent="-381000" lvl="0" marL="457200" rtl="0">
              <a:spcBef>
                <a:spcPts val="0"/>
              </a:spcBef>
              <a:buSzPct val="100000"/>
              <a:buChar char="●"/>
            </a:pPr>
            <a:r>
              <a:rPr lang="en" sz="2400"/>
              <a:t>Less than $500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95500" y="0"/>
            <a:ext cx="6747900" cy="183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Block Diagram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837200"/>
            <a:ext cx="8839199" cy="2724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FPR Deliverables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405300" y="1613250"/>
            <a:ext cx="8333400" cy="36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Replace landing gear servos</a:t>
            </a:r>
          </a:p>
          <a:p>
            <a:pPr indent="-381000" lvl="0" marL="457200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Finish autonomous navigation using visual target </a:t>
            </a:r>
          </a:p>
          <a:p>
            <a:pPr indent="-381000" lvl="0" marL="457200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chemeClr val="dk1"/>
              </a:buClr>
              <a:buSzPct val="100000"/>
              <a:buChar char="●"/>
            </a:pPr>
            <a:r>
              <a:rPr lang="en" sz="2400">
                <a:solidFill>
                  <a:schemeClr val="dk1"/>
                </a:solidFill>
              </a:rPr>
              <a:t>Combine gripper and automation system</a:t>
            </a:r>
          </a:p>
          <a:p>
            <a:pPr lvl="0" rtl="0">
              <a:lnSpc>
                <a:spcPct val="101000"/>
              </a:lnSpc>
              <a:spcBef>
                <a:spcPts val="0"/>
              </a:spcBef>
              <a:spcAft>
                <a:spcPts val="1425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6524150" y="6133100"/>
            <a:ext cx="1864500" cy="352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Advisor: Weibo Gong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/>
        </p:nvSpPr>
        <p:spPr>
          <a:xfrm>
            <a:off x="124825" y="570025"/>
            <a:ext cx="32568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PCB Layout</a:t>
            </a:r>
          </a:p>
        </p:txBody>
      </p:sp>
      <p:pic>
        <p:nvPicPr>
          <p:cNvPr descr="Screen Shot 2017-04-20 at 7.35.16 PM.png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025" y="1389200"/>
            <a:ext cx="6457950" cy="446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170419_195316.jpg" id="232" name="Shape 2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2647839" y="784573"/>
            <a:ext cx="3256774" cy="5789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Shape 233"/>
          <p:cNvCxnSpPr/>
          <p:nvPr/>
        </p:nvCxnSpPr>
        <p:spPr>
          <a:xfrm>
            <a:off x="876825" y="3538600"/>
            <a:ext cx="1346700" cy="156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4" name="Shape 234"/>
          <p:cNvSpPr txBox="1"/>
          <p:nvPr/>
        </p:nvSpPr>
        <p:spPr>
          <a:xfrm>
            <a:off x="93950" y="3068875"/>
            <a:ext cx="10647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Reset</a:t>
            </a:r>
          </a:p>
        </p:txBody>
      </p:sp>
      <p:cxnSp>
        <p:nvCxnSpPr>
          <p:cNvPr id="235" name="Shape 235"/>
          <p:cNvCxnSpPr/>
          <p:nvPr/>
        </p:nvCxnSpPr>
        <p:spPr>
          <a:xfrm>
            <a:off x="4681600" y="1628375"/>
            <a:ext cx="15600" cy="7671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6" name="Shape 236"/>
          <p:cNvSpPr txBox="1"/>
          <p:nvPr/>
        </p:nvSpPr>
        <p:spPr>
          <a:xfrm>
            <a:off x="3616900" y="1237100"/>
            <a:ext cx="1596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12V Regulator</a:t>
            </a:r>
          </a:p>
        </p:txBody>
      </p:sp>
      <p:cxnSp>
        <p:nvCxnSpPr>
          <p:cNvPr id="237" name="Shape 237"/>
          <p:cNvCxnSpPr/>
          <p:nvPr/>
        </p:nvCxnSpPr>
        <p:spPr>
          <a:xfrm flipH="1">
            <a:off x="5777625" y="1800625"/>
            <a:ext cx="735900" cy="8454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38" name="Shape 238"/>
          <p:cNvSpPr txBox="1"/>
          <p:nvPr/>
        </p:nvSpPr>
        <p:spPr>
          <a:xfrm>
            <a:off x="5981175" y="1393525"/>
            <a:ext cx="17694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Vacuum Switch</a:t>
            </a:r>
          </a:p>
        </p:txBody>
      </p:sp>
      <p:cxnSp>
        <p:nvCxnSpPr>
          <p:cNvPr id="239" name="Shape 239"/>
          <p:cNvCxnSpPr/>
          <p:nvPr/>
        </p:nvCxnSpPr>
        <p:spPr>
          <a:xfrm rot="10800000">
            <a:off x="4681475" y="4274625"/>
            <a:ext cx="1190100" cy="1174200"/>
          </a:xfrm>
          <a:prstGeom prst="straightConnector1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240" name="Shape 240"/>
          <p:cNvSpPr txBox="1"/>
          <p:nvPr/>
        </p:nvSpPr>
        <p:spPr>
          <a:xfrm>
            <a:off x="5370525" y="5574375"/>
            <a:ext cx="1518900" cy="3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Microcontroller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PCB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/>
        </p:nvSpPr>
        <p:spPr>
          <a:xfrm>
            <a:off x="184175" y="0"/>
            <a:ext cx="7725900" cy="175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881C1C"/>
                </a:solidFill>
                <a:latin typeface="Georgia"/>
                <a:ea typeface="Georgia"/>
                <a:cs typeface="Georgia"/>
                <a:sym typeface="Georgia"/>
              </a:rPr>
              <a:t>Communication and Interfaces</a:t>
            </a:r>
          </a:p>
        </p:txBody>
      </p:sp>
      <p:pic>
        <p:nvPicPr>
          <p:cNvPr descr="Communication layout.jpg" id="247" name="Shape 2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650" y="1579974"/>
            <a:ext cx="2361574" cy="391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